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 id="267" r:id="rId14"/>
    <p:sldId id="269" r:id="rId15"/>
    <p:sldId id="270" r:id="rId16"/>
    <p:sldId id="277" r:id="rId17"/>
    <p:sldId id="268" r:id="rId18"/>
    <p:sldId id="272" r:id="rId19"/>
    <p:sldId id="273"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3"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BC9A1A-6CC2-453A-BB2F-0739922156C1}" type="doc">
      <dgm:prSet loTypeId="urn:microsoft.com/office/officeart/2005/8/layout/pyramid3" loCatId="pyramid" qsTypeId="urn:microsoft.com/office/officeart/2005/8/quickstyle/simple1" qsCatId="simple" csTypeId="urn:microsoft.com/office/officeart/2005/8/colors/accent1_2" csCatId="accent1" phldr="1"/>
      <dgm:spPr/>
    </dgm:pt>
    <dgm:pt modelId="{4E57C809-11FC-4CF1-AE81-6D525E813E14}">
      <dgm:prSet phldrT="[Text]" custT="1"/>
      <dgm:spPr/>
      <dgm:t>
        <a:bodyPr/>
        <a:lstStyle/>
        <a:p>
          <a:r>
            <a:rPr lang="en-US" sz="2800" i="1" dirty="0" smtClean="0"/>
            <a:t>The pentagon has twice as many bathrooms as are necessary</a:t>
          </a:r>
          <a:r>
            <a:rPr lang="en-US" sz="2800" dirty="0" smtClean="0"/>
            <a:t>. </a:t>
          </a:r>
          <a:endParaRPr lang="en-US" sz="2800" dirty="0"/>
        </a:p>
      </dgm:t>
    </dgm:pt>
    <dgm:pt modelId="{7B6C1D0D-2E75-4925-8CE8-6889E3555E9D}" type="parTrans" cxnId="{22084B94-0415-4B86-A0C9-CE46A0071919}">
      <dgm:prSet/>
      <dgm:spPr/>
      <dgm:t>
        <a:bodyPr/>
        <a:lstStyle/>
        <a:p>
          <a:endParaRPr lang="en-US"/>
        </a:p>
      </dgm:t>
    </dgm:pt>
    <dgm:pt modelId="{9BBEDFAC-B8D9-4A27-9807-BD3981BF895C}" type="sibTrans" cxnId="{22084B94-0415-4B86-A0C9-CE46A0071919}">
      <dgm:prSet/>
      <dgm:spPr/>
      <dgm:t>
        <a:bodyPr/>
        <a:lstStyle/>
        <a:p>
          <a:endParaRPr lang="en-US"/>
        </a:p>
      </dgm:t>
    </dgm:pt>
    <dgm:pt modelId="{888F9CA0-C7AA-44CB-B1EF-DECECAD5CF54}">
      <dgm:prSet phldrT="[Text]" custT="1"/>
      <dgm:spPr/>
      <dgm:t>
        <a:bodyPr/>
        <a:lstStyle/>
        <a:p>
          <a:pPr algn="just"/>
          <a:r>
            <a:rPr lang="en-US" sz="1000" dirty="0" smtClean="0"/>
            <a:t>The famous government building was constructed in the 1940s, when segregation laws required that separate bathrooms be installed for people of African descent. This building isn’t the only American icon that harkens back to this embarrassing and hurtful time in our history.</a:t>
          </a:r>
          <a:endParaRPr lang="en-US" sz="1000" dirty="0"/>
        </a:p>
      </dgm:t>
    </dgm:pt>
    <dgm:pt modelId="{4F8F21B2-26C1-40C6-AE50-E1F733FD6B8D}" type="parTrans" cxnId="{DC12445E-8E4B-420D-BD1E-59133D372EEC}">
      <dgm:prSet/>
      <dgm:spPr/>
      <dgm:t>
        <a:bodyPr/>
        <a:lstStyle/>
        <a:p>
          <a:endParaRPr lang="en-US"/>
        </a:p>
      </dgm:t>
    </dgm:pt>
    <dgm:pt modelId="{16EFD62B-986C-436A-89AE-58CD6B1CB9A7}" type="sibTrans" cxnId="{DC12445E-8E4B-420D-BD1E-59133D372EEC}">
      <dgm:prSet/>
      <dgm:spPr/>
      <dgm:t>
        <a:bodyPr/>
        <a:lstStyle/>
        <a:p>
          <a:endParaRPr lang="en-US"/>
        </a:p>
      </dgm:t>
    </dgm:pt>
    <dgm:pt modelId="{0CEBA3AF-0DCD-4E34-9360-37E145EDB17D}">
      <dgm:prSet phldrT="[Text]" custT="1"/>
      <dgm:spPr/>
      <dgm:t>
        <a:bodyPr/>
        <a:lstStyle/>
        <a:p>
          <a:r>
            <a:rPr lang="en-US" sz="800" dirty="0" smtClean="0"/>
            <a:t>. </a:t>
          </a:r>
          <a:r>
            <a:rPr lang="en-US" sz="800" smtClean="0"/>
            <a:t>Across the United States there are many examples of leftover laws and customs that reflect the racism that once permeated American society. </a:t>
          </a:r>
        </a:p>
        <a:p>
          <a:endParaRPr lang="en-US" sz="800"/>
        </a:p>
      </dgm:t>
    </dgm:pt>
    <dgm:pt modelId="{30FDEC89-6C9A-4E22-896E-3B8041B3EF96}" type="parTrans" cxnId="{DC7968A3-9052-4F33-87D9-0290EB3A95F9}">
      <dgm:prSet/>
      <dgm:spPr/>
      <dgm:t>
        <a:bodyPr/>
        <a:lstStyle/>
        <a:p>
          <a:endParaRPr lang="en-US"/>
        </a:p>
      </dgm:t>
    </dgm:pt>
    <dgm:pt modelId="{E30B8F74-3794-46DE-B7FD-6095F48C83D1}" type="sibTrans" cxnId="{DC7968A3-9052-4F33-87D9-0290EB3A95F9}">
      <dgm:prSet/>
      <dgm:spPr/>
      <dgm:t>
        <a:bodyPr/>
        <a:lstStyle/>
        <a:p>
          <a:endParaRPr lang="en-US"/>
        </a:p>
      </dgm:t>
    </dgm:pt>
    <dgm:pt modelId="{4A713D7D-53AE-4A7C-B22A-8FB41A6B0E1A}" type="pres">
      <dgm:prSet presAssocID="{A4BC9A1A-6CC2-453A-BB2F-0739922156C1}" presName="Name0" presStyleCnt="0">
        <dgm:presLayoutVars>
          <dgm:dir/>
          <dgm:animLvl val="lvl"/>
          <dgm:resizeHandles val="exact"/>
        </dgm:presLayoutVars>
      </dgm:prSet>
      <dgm:spPr/>
    </dgm:pt>
    <dgm:pt modelId="{8D106D55-8042-483C-BAE2-38C6A580C3C4}" type="pres">
      <dgm:prSet presAssocID="{4E57C809-11FC-4CF1-AE81-6D525E813E14}" presName="Name8" presStyleCnt="0"/>
      <dgm:spPr/>
    </dgm:pt>
    <dgm:pt modelId="{2B1E2B42-ACFB-488A-9DE3-937908C64896}" type="pres">
      <dgm:prSet presAssocID="{4E57C809-11FC-4CF1-AE81-6D525E813E14}" presName="level" presStyleLbl="node1" presStyleIdx="0" presStyleCnt="3">
        <dgm:presLayoutVars>
          <dgm:chMax val="1"/>
          <dgm:bulletEnabled val="1"/>
        </dgm:presLayoutVars>
      </dgm:prSet>
      <dgm:spPr/>
      <dgm:t>
        <a:bodyPr/>
        <a:lstStyle/>
        <a:p>
          <a:endParaRPr lang="en-US"/>
        </a:p>
      </dgm:t>
    </dgm:pt>
    <dgm:pt modelId="{48ED87BA-34D5-402B-934A-6C46CE25B28E}" type="pres">
      <dgm:prSet presAssocID="{4E57C809-11FC-4CF1-AE81-6D525E813E14}" presName="levelTx" presStyleLbl="revTx" presStyleIdx="0" presStyleCnt="0">
        <dgm:presLayoutVars>
          <dgm:chMax val="1"/>
          <dgm:bulletEnabled val="1"/>
        </dgm:presLayoutVars>
      </dgm:prSet>
      <dgm:spPr/>
      <dgm:t>
        <a:bodyPr/>
        <a:lstStyle/>
        <a:p>
          <a:endParaRPr lang="en-US"/>
        </a:p>
      </dgm:t>
    </dgm:pt>
    <dgm:pt modelId="{55041CD2-26D8-4C1D-B159-A78189C016E0}" type="pres">
      <dgm:prSet presAssocID="{888F9CA0-C7AA-44CB-B1EF-DECECAD5CF54}" presName="Name8" presStyleCnt="0"/>
      <dgm:spPr/>
    </dgm:pt>
    <dgm:pt modelId="{17C47BEC-7712-476C-90BF-82CA3E9FB1E0}" type="pres">
      <dgm:prSet presAssocID="{888F9CA0-C7AA-44CB-B1EF-DECECAD5CF54}" presName="level" presStyleLbl="node1" presStyleIdx="1" presStyleCnt="3">
        <dgm:presLayoutVars>
          <dgm:chMax val="1"/>
          <dgm:bulletEnabled val="1"/>
        </dgm:presLayoutVars>
      </dgm:prSet>
      <dgm:spPr/>
      <dgm:t>
        <a:bodyPr/>
        <a:lstStyle/>
        <a:p>
          <a:endParaRPr lang="en-US"/>
        </a:p>
      </dgm:t>
    </dgm:pt>
    <dgm:pt modelId="{1AE8B5F8-02F4-40CF-83FB-EC4841F1FCBB}" type="pres">
      <dgm:prSet presAssocID="{888F9CA0-C7AA-44CB-B1EF-DECECAD5CF54}" presName="levelTx" presStyleLbl="revTx" presStyleIdx="0" presStyleCnt="0">
        <dgm:presLayoutVars>
          <dgm:chMax val="1"/>
          <dgm:bulletEnabled val="1"/>
        </dgm:presLayoutVars>
      </dgm:prSet>
      <dgm:spPr/>
      <dgm:t>
        <a:bodyPr/>
        <a:lstStyle/>
        <a:p>
          <a:endParaRPr lang="en-US"/>
        </a:p>
      </dgm:t>
    </dgm:pt>
    <dgm:pt modelId="{DD2DD40D-EA80-4E68-BE46-6963C08E668B}" type="pres">
      <dgm:prSet presAssocID="{0CEBA3AF-0DCD-4E34-9360-37E145EDB17D}" presName="Name8" presStyleCnt="0"/>
      <dgm:spPr/>
    </dgm:pt>
    <dgm:pt modelId="{E204FEB4-FAF9-41A8-ACE1-3931E327163C}" type="pres">
      <dgm:prSet presAssocID="{0CEBA3AF-0DCD-4E34-9360-37E145EDB17D}" presName="level" presStyleLbl="node1" presStyleIdx="2" presStyleCnt="3" custScaleX="97500">
        <dgm:presLayoutVars>
          <dgm:chMax val="1"/>
          <dgm:bulletEnabled val="1"/>
        </dgm:presLayoutVars>
      </dgm:prSet>
      <dgm:spPr/>
      <dgm:t>
        <a:bodyPr/>
        <a:lstStyle/>
        <a:p>
          <a:endParaRPr lang="en-US"/>
        </a:p>
      </dgm:t>
    </dgm:pt>
    <dgm:pt modelId="{E1D084E0-1118-4354-9808-7883D20CD566}" type="pres">
      <dgm:prSet presAssocID="{0CEBA3AF-0DCD-4E34-9360-37E145EDB17D}" presName="levelTx" presStyleLbl="revTx" presStyleIdx="0" presStyleCnt="0">
        <dgm:presLayoutVars>
          <dgm:chMax val="1"/>
          <dgm:bulletEnabled val="1"/>
        </dgm:presLayoutVars>
      </dgm:prSet>
      <dgm:spPr/>
      <dgm:t>
        <a:bodyPr/>
        <a:lstStyle/>
        <a:p>
          <a:endParaRPr lang="en-US"/>
        </a:p>
      </dgm:t>
    </dgm:pt>
  </dgm:ptLst>
  <dgm:cxnLst>
    <dgm:cxn modelId="{8B12A327-9780-4753-A5ED-2AE764D59E16}" type="presOf" srcId="{888F9CA0-C7AA-44CB-B1EF-DECECAD5CF54}" destId="{1AE8B5F8-02F4-40CF-83FB-EC4841F1FCBB}" srcOrd="1" destOrd="0" presId="urn:microsoft.com/office/officeart/2005/8/layout/pyramid3"/>
    <dgm:cxn modelId="{DC7968A3-9052-4F33-87D9-0290EB3A95F9}" srcId="{A4BC9A1A-6CC2-453A-BB2F-0739922156C1}" destId="{0CEBA3AF-0DCD-4E34-9360-37E145EDB17D}" srcOrd="2" destOrd="0" parTransId="{30FDEC89-6C9A-4E22-896E-3B8041B3EF96}" sibTransId="{E30B8F74-3794-46DE-B7FD-6095F48C83D1}"/>
    <dgm:cxn modelId="{22084B94-0415-4B86-A0C9-CE46A0071919}" srcId="{A4BC9A1A-6CC2-453A-BB2F-0739922156C1}" destId="{4E57C809-11FC-4CF1-AE81-6D525E813E14}" srcOrd="0" destOrd="0" parTransId="{7B6C1D0D-2E75-4925-8CE8-6889E3555E9D}" sibTransId="{9BBEDFAC-B8D9-4A27-9807-BD3981BF895C}"/>
    <dgm:cxn modelId="{538B2299-DAD5-4E63-B996-C2DE4EBFEA3F}" type="presOf" srcId="{4E57C809-11FC-4CF1-AE81-6D525E813E14}" destId="{2B1E2B42-ACFB-488A-9DE3-937908C64896}" srcOrd="0" destOrd="0" presId="urn:microsoft.com/office/officeart/2005/8/layout/pyramid3"/>
    <dgm:cxn modelId="{DC12445E-8E4B-420D-BD1E-59133D372EEC}" srcId="{A4BC9A1A-6CC2-453A-BB2F-0739922156C1}" destId="{888F9CA0-C7AA-44CB-B1EF-DECECAD5CF54}" srcOrd="1" destOrd="0" parTransId="{4F8F21B2-26C1-40C6-AE50-E1F733FD6B8D}" sibTransId="{16EFD62B-986C-436A-89AE-58CD6B1CB9A7}"/>
    <dgm:cxn modelId="{230AEF96-456D-4433-A14E-23CB6B61380A}" type="presOf" srcId="{A4BC9A1A-6CC2-453A-BB2F-0739922156C1}" destId="{4A713D7D-53AE-4A7C-B22A-8FB41A6B0E1A}" srcOrd="0" destOrd="0" presId="urn:microsoft.com/office/officeart/2005/8/layout/pyramid3"/>
    <dgm:cxn modelId="{FD8AA625-041A-4055-8EA7-44F704ADA97E}" type="presOf" srcId="{0CEBA3AF-0DCD-4E34-9360-37E145EDB17D}" destId="{E204FEB4-FAF9-41A8-ACE1-3931E327163C}" srcOrd="0" destOrd="0" presId="urn:microsoft.com/office/officeart/2005/8/layout/pyramid3"/>
    <dgm:cxn modelId="{BBFDF2BE-B268-4095-987A-45F68F368692}" type="presOf" srcId="{0CEBA3AF-0DCD-4E34-9360-37E145EDB17D}" destId="{E1D084E0-1118-4354-9808-7883D20CD566}" srcOrd="1" destOrd="0" presId="urn:microsoft.com/office/officeart/2005/8/layout/pyramid3"/>
    <dgm:cxn modelId="{41730874-7FAC-4FB1-A988-B74AAEE23CB2}" type="presOf" srcId="{4E57C809-11FC-4CF1-AE81-6D525E813E14}" destId="{48ED87BA-34D5-402B-934A-6C46CE25B28E}" srcOrd="1" destOrd="0" presId="urn:microsoft.com/office/officeart/2005/8/layout/pyramid3"/>
    <dgm:cxn modelId="{EAD371B1-737B-4B26-AAC6-08034BEB1DB5}" type="presOf" srcId="{888F9CA0-C7AA-44CB-B1EF-DECECAD5CF54}" destId="{17C47BEC-7712-476C-90BF-82CA3E9FB1E0}" srcOrd="0" destOrd="0" presId="urn:microsoft.com/office/officeart/2005/8/layout/pyramid3"/>
    <dgm:cxn modelId="{8201A2A2-D8A3-48DC-8B34-C799B04183E9}" type="presParOf" srcId="{4A713D7D-53AE-4A7C-B22A-8FB41A6B0E1A}" destId="{8D106D55-8042-483C-BAE2-38C6A580C3C4}" srcOrd="0" destOrd="0" presId="urn:microsoft.com/office/officeart/2005/8/layout/pyramid3"/>
    <dgm:cxn modelId="{57A6C1C1-45F1-468F-9290-F7842FF04E31}" type="presParOf" srcId="{8D106D55-8042-483C-BAE2-38C6A580C3C4}" destId="{2B1E2B42-ACFB-488A-9DE3-937908C64896}" srcOrd="0" destOrd="0" presId="urn:microsoft.com/office/officeart/2005/8/layout/pyramid3"/>
    <dgm:cxn modelId="{AA09C90F-A458-4C8F-998A-A17C00B295AD}" type="presParOf" srcId="{8D106D55-8042-483C-BAE2-38C6A580C3C4}" destId="{48ED87BA-34D5-402B-934A-6C46CE25B28E}" srcOrd="1" destOrd="0" presId="urn:microsoft.com/office/officeart/2005/8/layout/pyramid3"/>
    <dgm:cxn modelId="{192765F2-970C-47D5-9FF2-78E8539DFE6C}" type="presParOf" srcId="{4A713D7D-53AE-4A7C-B22A-8FB41A6B0E1A}" destId="{55041CD2-26D8-4C1D-B159-A78189C016E0}" srcOrd="1" destOrd="0" presId="urn:microsoft.com/office/officeart/2005/8/layout/pyramid3"/>
    <dgm:cxn modelId="{6B046D88-0955-46E0-8EAB-7D7DFA87706F}" type="presParOf" srcId="{55041CD2-26D8-4C1D-B159-A78189C016E0}" destId="{17C47BEC-7712-476C-90BF-82CA3E9FB1E0}" srcOrd="0" destOrd="0" presId="urn:microsoft.com/office/officeart/2005/8/layout/pyramid3"/>
    <dgm:cxn modelId="{866E2A42-1BB3-4BDC-96AC-13B4201A2848}" type="presParOf" srcId="{55041CD2-26D8-4C1D-B159-A78189C016E0}" destId="{1AE8B5F8-02F4-40CF-83FB-EC4841F1FCBB}" srcOrd="1" destOrd="0" presId="urn:microsoft.com/office/officeart/2005/8/layout/pyramid3"/>
    <dgm:cxn modelId="{1A59EE46-FFBC-4425-9A83-32406A7A9BB8}" type="presParOf" srcId="{4A713D7D-53AE-4A7C-B22A-8FB41A6B0E1A}" destId="{DD2DD40D-EA80-4E68-BE46-6963C08E668B}" srcOrd="2" destOrd="0" presId="urn:microsoft.com/office/officeart/2005/8/layout/pyramid3"/>
    <dgm:cxn modelId="{74C70F17-1146-454E-AAB9-28D766178077}" type="presParOf" srcId="{DD2DD40D-EA80-4E68-BE46-6963C08E668B}" destId="{E204FEB4-FAF9-41A8-ACE1-3931E327163C}" srcOrd="0" destOrd="0" presId="urn:microsoft.com/office/officeart/2005/8/layout/pyramid3"/>
    <dgm:cxn modelId="{E88BFF96-526E-4127-9A44-E4ACAAF3409E}" type="presParOf" srcId="{DD2DD40D-EA80-4E68-BE46-6963C08E668B}" destId="{E1D084E0-1118-4354-9808-7883D20CD566}"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BC9A1A-6CC2-453A-BB2F-0739922156C1}" type="doc">
      <dgm:prSet loTypeId="urn:microsoft.com/office/officeart/2005/8/layout/pyramid3" loCatId="pyramid" qsTypeId="urn:microsoft.com/office/officeart/2005/8/quickstyle/simple1" qsCatId="simple" csTypeId="urn:microsoft.com/office/officeart/2005/8/colors/accent1_2" csCatId="accent1" phldr="1"/>
      <dgm:spPr/>
    </dgm:pt>
    <dgm:pt modelId="{4E57C809-11FC-4CF1-AE81-6D525E813E14}">
      <dgm:prSet phldrT="[Text]" custT="1"/>
      <dgm:spPr/>
      <dgm:t>
        <a:bodyPr/>
        <a:lstStyle/>
        <a:p>
          <a:r>
            <a:rPr lang="en-US" sz="2800" i="1" dirty="0" smtClean="0"/>
            <a:t>The pentagon has twice as many bathrooms as are necessary</a:t>
          </a:r>
          <a:r>
            <a:rPr lang="en-US" sz="2800" dirty="0" smtClean="0"/>
            <a:t>. </a:t>
          </a:r>
          <a:endParaRPr lang="en-US" sz="2800" dirty="0"/>
        </a:p>
      </dgm:t>
    </dgm:pt>
    <dgm:pt modelId="{7B6C1D0D-2E75-4925-8CE8-6889E3555E9D}" type="parTrans" cxnId="{22084B94-0415-4B86-A0C9-CE46A0071919}">
      <dgm:prSet/>
      <dgm:spPr/>
      <dgm:t>
        <a:bodyPr/>
        <a:lstStyle/>
        <a:p>
          <a:endParaRPr lang="en-US"/>
        </a:p>
      </dgm:t>
    </dgm:pt>
    <dgm:pt modelId="{9BBEDFAC-B8D9-4A27-9807-BD3981BF895C}" type="sibTrans" cxnId="{22084B94-0415-4B86-A0C9-CE46A0071919}">
      <dgm:prSet/>
      <dgm:spPr/>
      <dgm:t>
        <a:bodyPr/>
        <a:lstStyle/>
        <a:p>
          <a:endParaRPr lang="en-US"/>
        </a:p>
      </dgm:t>
    </dgm:pt>
    <dgm:pt modelId="{888F9CA0-C7AA-44CB-B1EF-DECECAD5CF54}">
      <dgm:prSet phldrT="[Text]" custT="1"/>
      <dgm:spPr/>
      <dgm:t>
        <a:bodyPr/>
        <a:lstStyle/>
        <a:p>
          <a:pPr algn="just"/>
          <a:r>
            <a:rPr lang="en-US" sz="1000" dirty="0" smtClean="0"/>
            <a:t>The famous government building was constructed in the 1940s, when segregation laws required that separate bathrooms be installed for people of African descent. This building isn’t the only American icon that harkens back to this embarrassing and hurtful time in our history.</a:t>
          </a:r>
          <a:endParaRPr lang="en-US" sz="1000" dirty="0"/>
        </a:p>
      </dgm:t>
    </dgm:pt>
    <dgm:pt modelId="{4F8F21B2-26C1-40C6-AE50-E1F733FD6B8D}" type="parTrans" cxnId="{DC12445E-8E4B-420D-BD1E-59133D372EEC}">
      <dgm:prSet/>
      <dgm:spPr/>
      <dgm:t>
        <a:bodyPr/>
        <a:lstStyle/>
        <a:p>
          <a:endParaRPr lang="en-US"/>
        </a:p>
      </dgm:t>
    </dgm:pt>
    <dgm:pt modelId="{16EFD62B-986C-436A-89AE-58CD6B1CB9A7}" type="sibTrans" cxnId="{DC12445E-8E4B-420D-BD1E-59133D372EEC}">
      <dgm:prSet/>
      <dgm:spPr/>
      <dgm:t>
        <a:bodyPr/>
        <a:lstStyle/>
        <a:p>
          <a:endParaRPr lang="en-US"/>
        </a:p>
      </dgm:t>
    </dgm:pt>
    <dgm:pt modelId="{0CEBA3AF-0DCD-4E34-9360-37E145EDB17D}">
      <dgm:prSet phldrT="[Text]" custT="1"/>
      <dgm:spPr/>
      <dgm:t>
        <a:bodyPr/>
        <a:lstStyle/>
        <a:p>
          <a:r>
            <a:rPr lang="en-US" sz="800" dirty="0" smtClean="0"/>
            <a:t>. </a:t>
          </a:r>
          <a:r>
            <a:rPr lang="en-US" sz="800" smtClean="0"/>
            <a:t>Across the United States there are many examples of leftover laws and customs that reflect the racism that once permeated American society. </a:t>
          </a:r>
        </a:p>
        <a:p>
          <a:endParaRPr lang="en-US" sz="800"/>
        </a:p>
      </dgm:t>
    </dgm:pt>
    <dgm:pt modelId="{30FDEC89-6C9A-4E22-896E-3B8041B3EF96}" type="parTrans" cxnId="{DC7968A3-9052-4F33-87D9-0290EB3A95F9}">
      <dgm:prSet/>
      <dgm:spPr/>
      <dgm:t>
        <a:bodyPr/>
        <a:lstStyle/>
        <a:p>
          <a:endParaRPr lang="en-US"/>
        </a:p>
      </dgm:t>
    </dgm:pt>
    <dgm:pt modelId="{E30B8F74-3794-46DE-B7FD-6095F48C83D1}" type="sibTrans" cxnId="{DC7968A3-9052-4F33-87D9-0290EB3A95F9}">
      <dgm:prSet/>
      <dgm:spPr/>
      <dgm:t>
        <a:bodyPr/>
        <a:lstStyle/>
        <a:p>
          <a:endParaRPr lang="en-US"/>
        </a:p>
      </dgm:t>
    </dgm:pt>
    <dgm:pt modelId="{4A713D7D-53AE-4A7C-B22A-8FB41A6B0E1A}" type="pres">
      <dgm:prSet presAssocID="{A4BC9A1A-6CC2-453A-BB2F-0739922156C1}" presName="Name0" presStyleCnt="0">
        <dgm:presLayoutVars>
          <dgm:dir/>
          <dgm:animLvl val="lvl"/>
          <dgm:resizeHandles val="exact"/>
        </dgm:presLayoutVars>
      </dgm:prSet>
      <dgm:spPr/>
    </dgm:pt>
    <dgm:pt modelId="{8D106D55-8042-483C-BAE2-38C6A580C3C4}" type="pres">
      <dgm:prSet presAssocID="{4E57C809-11FC-4CF1-AE81-6D525E813E14}" presName="Name8" presStyleCnt="0"/>
      <dgm:spPr/>
    </dgm:pt>
    <dgm:pt modelId="{2B1E2B42-ACFB-488A-9DE3-937908C64896}" type="pres">
      <dgm:prSet presAssocID="{4E57C809-11FC-4CF1-AE81-6D525E813E14}" presName="level" presStyleLbl="node1" presStyleIdx="0" presStyleCnt="3">
        <dgm:presLayoutVars>
          <dgm:chMax val="1"/>
          <dgm:bulletEnabled val="1"/>
        </dgm:presLayoutVars>
      </dgm:prSet>
      <dgm:spPr/>
      <dgm:t>
        <a:bodyPr/>
        <a:lstStyle/>
        <a:p>
          <a:endParaRPr lang="en-US"/>
        </a:p>
      </dgm:t>
    </dgm:pt>
    <dgm:pt modelId="{48ED87BA-34D5-402B-934A-6C46CE25B28E}" type="pres">
      <dgm:prSet presAssocID="{4E57C809-11FC-4CF1-AE81-6D525E813E14}" presName="levelTx" presStyleLbl="revTx" presStyleIdx="0" presStyleCnt="0">
        <dgm:presLayoutVars>
          <dgm:chMax val="1"/>
          <dgm:bulletEnabled val="1"/>
        </dgm:presLayoutVars>
      </dgm:prSet>
      <dgm:spPr/>
      <dgm:t>
        <a:bodyPr/>
        <a:lstStyle/>
        <a:p>
          <a:endParaRPr lang="en-US"/>
        </a:p>
      </dgm:t>
    </dgm:pt>
    <dgm:pt modelId="{55041CD2-26D8-4C1D-B159-A78189C016E0}" type="pres">
      <dgm:prSet presAssocID="{888F9CA0-C7AA-44CB-B1EF-DECECAD5CF54}" presName="Name8" presStyleCnt="0"/>
      <dgm:spPr/>
    </dgm:pt>
    <dgm:pt modelId="{17C47BEC-7712-476C-90BF-82CA3E9FB1E0}" type="pres">
      <dgm:prSet presAssocID="{888F9CA0-C7AA-44CB-B1EF-DECECAD5CF54}" presName="level" presStyleLbl="node1" presStyleIdx="1" presStyleCnt="3">
        <dgm:presLayoutVars>
          <dgm:chMax val="1"/>
          <dgm:bulletEnabled val="1"/>
        </dgm:presLayoutVars>
      </dgm:prSet>
      <dgm:spPr/>
      <dgm:t>
        <a:bodyPr/>
        <a:lstStyle/>
        <a:p>
          <a:endParaRPr lang="en-US"/>
        </a:p>
      </dgm:t>
    </dgm:pt>
    <dgm:pt modelId="{1AE8B5F8-02F4-40CF-83FB-EC4841F1FCBB}" type="pres">
      <dgm:prSet presAssocID="{888F9CA0-C7AA-44CB-B1EF-DECECAD5CF54}" presName="levelTx" presStyleLbl="revTx" presStyleIdx="0" presStyleCnt="0">
        <dgm:presLayoutVars>
          <dgm:chMax val="1"/>
          <dgm:bulletEnabled val="1"/>
        </dgm:presLayoutVars>
      </dgm:prSet>
      <dgm:spPr/>
      <dgm:t>
        <a:bodyPr/>
        <a:lstStyle/>
        <a:p>
          <a:endParaRPr lang="en-US"/>
        </a:p>
      </dgm:t>
    </dgm:pt>
    <dgm:pt modelId="{DD2DD40D-EA80-4E68-BE46-6963C08E668B}" type="pres">
      <dgm:prSet presAssocID="{0CEBA3AF-0DCD-4E34-9360-37E145EDB17D}" presName="Name8" presStyleCnt="0"/>
      <dgm:spPr/>
    </dgm:pt>
    <dgm:pt modelId="{E204FEB4-FAF9-41A8-ACE1-3931E327163C}" type="pres">
      <dgm:prSet presAssocID="{0CEBA3AF-0DCD-4E34-9360-37E145EDB17D}" presName="level" presStyleLbl="node1" presStyleIdx="2" presStyleCnt="3" custScaleX="97500">
        <dgm:presLayoutVars>
          <dgm:chMax val="1"/>
          <dgm:bulletEnabled val="1"/>
        </dgm:presLayoutVars>
      </dgm:prSet>
      <dgm:spPr/>
      <dgm:t>
        <a:bodyPr/>
        <a:lstStyle/>
        <a:p>
          <a:endParaRPr lang="en-US"/>
        </a:p>
      </dgm:t>
    </dgm:pt>
    <dgm:pt modelId="{E1D084E0-1118-4354-9808-7883D20CD566}" type="pres">
      <dgm:prSet presAssocID="{0CEBA3AF-0DCD-4E34-9360-37E145EDB17D}" presName="levelTx" presStyleLbl="revTx" presStyleIdx="0" presStyleCnt="0">
        <dgm:presLayoutVars>
          <dgm:chMax val="1"/>
          <dgm:bulletEnabled val="1"/>
        </dgm:presLayoutVars>
      </dgm:prSet>
      <dgm:spPr/>
      <dgm:t>
        <a:bodyPr/>
        <a:lstStyle/>
        <a:p>
          <a:endParaRPr lang="en-US"/>
        </a:p>
      </dgm:t>
    </dgm:pt>
  </dgm:ptLst>
  <dgm:cxnLst>
    <dgm:cxn modelId="{BF5D496F-FA02-4070-82EF-271F3A8F86F2}" type="presOf" srcId="{A4BC9A1A-6CC2-453A-BB2F-0739922156C1}" destId="{4A713D7D-53AE-4A7C-B22A-8FB41A6B0E1A}" srcOrd="0" destOrd="0" presId="urn:microsoft.com/office/officeart/2005/8/layout/pyramid3"/>
    <dgm:cxn modelId="{04C3725F-A1AF-41EC-970B-792328A945E0}" type="presOf" srcId="{0CEBA3AF-0DCD-4E34-9360-37E145EDB17D}" destId="{E1D084E0-1118-4354-9808-7883D20CD566}" srcOrd="1" destOrd="0" presId="urn:microsoft.com/office/officeart/2005/8/layout/pyramid3"/>
    <dgm:cxn modelId="{8B4D51B4-B4E1-461D-ACA3-DD1E528D6C57}" type="presOf" srcId="{0CEBA3AF-0DCD-4E34-9360-37E145EDB17D}" destId="{E204FEB4-FAF9-41A8-ACE1-3931E327163C}" srcOrd="0" destOrd="0" presId="urn:microsoft.com/office/officeart/2005/8/layout/pyramid3"/>
    <dgm:cxn modelId="{22084B94-0415-4B86-A0C9-CE46A0071919}" srcId="{A4BC9A1A-6CC2-453A-BB2F-0739922156C1}" destId="{4E57C809-11FC-4CF1-AE81-6D525E813E14}" srcOrd="0" destOrd="0" parTransId="{7B6C1D0D-2E75-4925-8CE8-6889E3555E9D}" sibTransId="{9BBEDFAC-B8D9-4A27-9807-BD3981BF895C}"/>
    <dgm:cxn modelId="{BF496973-6F15-42C1-B0D9-2D6D20C02D03}" type="presOf" srcId="{4E57C809-11FC-4CF1-AE81-6D525E813E14}" destId="{48ED87BA-34D5-402B-934A-6C46CE25B28E}" srcOrd="1" destOrd="0" presId="urn:microsoft.com/office/officeart/2005/8/layout/pyramid3"/>
    <dgm:cxn modelId="{DC7968A3-9052-4F33-87D9-0290EB3A95F9}" srcId="{A4BC9A1A-6CC2-453A-BB2F-0739922156C1}" destId="{0CEBA3AF-0DCD-4E34-9360-37E145EDB17D}" srcOrd="2" destOrd="0" parTransId="{30FDEC89-6C9A-4E22-896E-3B8041B3EF96}" sibTransId="{E30B8F74-3794-46DE-B7FD-6095F48C83D1}"/>
    <dgm:cxn modelId="{DC12445E-8E4B-420D-BD1E-59133D372EEC}" srcId="{A4BC9A1A-6CC2-453A-BB2F-0739922156C1}" destId="{888F9CA0-C7AA-44CB-B1EF-DECECAD5CF54}" srcOrd="1" destOrd="0" parTransId="{4F8F21B2-26C1-40C6-AE50-E1F733FD6B8D}" sibTransId="{16EFD62B-986C-436A-89AE-58CD6B1CB9A7}"/>
    <dgm:cxn modelId="{68D0430A-7C31-42FC-9D07-C8B140F66EC8}" type="presOf" srcId="{888F9CA0-C7AA-44CB-B1EF-DECECAD5CF54}" destId="{1AE8B5F8-02F4-40CF-83FB-EC4841F1FCBB}" srcOrd="1" destOrd="0" presId="urn:microsoft.com/office/officeart/2005/8/layout/pyramid3"/>
    <dgm:cxn modelId="{ABE2B786-C5B9-4D7E-AD99-3B2705CE6ABC}" type="presOf" srcId="{4E57C809-11FC-4CF1-AE81-6D525E813E14}" destId="{2B1E2B42-ACFB-488A-9DE3-937908C64896}" srcOrd="0" destOrd="0" presId="urn:microsoft.com/office/officeart/2005/8/layout/pyramid3"/>
    <dgm:cxn modelId="{EC41738F-BCDA-48B9-9322-F7FB5D071E99}" type="presOf" srcId="{888F9CA0-C7AA-44CB-B1EF-DECECAD5CF54}" destId="{17C47BEC-7712-476C-90BF-82CA3E9FB1E0}" srcOrd="0" destOrd="0" presId="urn:microsoft.com/office/officeart/2005/8/layout/pyramid3"/>
    <dgm:cxn modelId="{1DDB5CD3-1773-4D59-B1C9-7A851D81EE58}" type="presParOf" srcId="{4A713D7D-53AE-4A7C-B22A-8FB41A6B0E1A}" destId="{8D106D55-8042-483C-BAE2-38C6A580C3C4}" srcOrd="0" destOrd="0" presId="urn:microsoft.com/office/officeart/2005/8/layout/pyramid3"/>
    <dgm:cxn modelId="{51D6CCB9-4B8D-4D23-86AA-8ABBB155407B}" type="presParOf" srcId="{8D106D55-8042-483C-BAE2-38C6A580C3C4}" destId="{2B1E2B42-ACFB-488A-9DE3-937908C64896}" srcOrd="0" destOrd="0" presId="urn:microsoft.com/office/officeart/2005/8/layout/pyramid3"/>
    <dgm:cxn modelId="{447FA991-505A-4474-A3CF-0BCEBFCEB787}" type="presParOf" srcId="{8D106D55-8042-483C-BAE2-38C6A580C3C4}" destId="{48ED87BA-34D5-402B-934A-6C46CE25B28E}" srcOrd="1" destOrd="0" presId="urn:microsoft.com/office/officeart/2005/8/layout/pyramid3"/>
    <dgm:cxn modelId="{2C6F4022-E678-430A-92EF-07D5759EA81F}" type="presParOf" srcId="{4A713D7D-53AE-4A7C-B22A-8FB41A6B0E1A}" destId="{55041CD2-26D8-4C1D-B159-A78189C016E0}" srcOrd="1" destOrd="0" presId="urn:microsoft.com/office/officeart/2005/8/layout/pyramid3"/>
    <dgm:cxn modelId="{50EDC77B-C780-43C1-8D5F-D05760116BA2}" type="presParOf" srcId="{55041CD2-26D8-4C1D-B159-A78189C016E0}" destId="{17C47BEC-7712-476C-90BF-82CA3E9FB1E0}" srcOrd="0" destOrd="0" presId="urn:microsoft.com/office/officeart/2005/8/layout/pyramid3"/>
    <dgm:cxn modelId="{FEB9A767-5130-4D06-B21B-2E870E159EC4}" type="presParOf" srcId="{55041CD2-26D8-4C1D-B159-A78189C016E0}" destId="{1AE8B5F8-02F4-40CF-83FB-EC4841F1FCBB}" srcOrd="1" destOrd="0" presId="urn:microsoft.com/office/officeart/2005/8/layout/pyramid3"/>
    <dgm:cxn modelId="{7EB982BB-A81E-414B-BF6F-3EB4D00B1533}" type="presParOf" srcId="{4A713D7D-53AE-4A7C-B22A-8FB41A6B0E1A}" destId="{DD2DD40D-EA80-4E68-BE46-6963C08E668B}" srcOrd="2" destOrd="0" presId="urn:microsoft.com/office/officeart/2005/8/layout/pyramid3"/>
    <dgm:cxn modelId="{08F03229-0E84-46EB-8A28-2321C336644E}" type="presParOf" srcId="{DD2DD40D-EA80-4E68-BE46-6963C08E668B}" destId="{E204FEB4-FAF9-41A8-ACE1-3931E327163C}" srcOrd="0" destOrd="0" presId="urn:microsoft.com/office/officeart/2005/8/layout/pyramid3"/>
    <dgm:cxn modelId="{1CB4EBFA-B81D-4F9D-AC14-8BA2AA794E9E}" type="presParOf" srcId="{DD2DD40D-EA80-4E68-BE46-6963C08E668B}" destId="{E1D084E0-1118-4354-9808-7883D20CD566}"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1E2B42-ACFB-488A-9DE3-937908C64896}">
      <dsp:nvSpPr>
        <dsp:cNvPr id="0" name=""/>
        <dsp:cNvSpPr/>
      </dsp:nvSpPr>
      <dsp:spPr>
        <a:xfrm rot="10800000">
          <a:off x="0" y="0"/>
          <a:ext cx="6096000" cy="1354666"/>
        </a:xfrm>
        <a:prstGeom prst="trapezoid">
          <a:avLst>
            <a:gd name="adj" fmla="val 7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i="1" kern="1200" dirty="0" smtClean="0"/>
            <a:t>The pentagon has twice as many bathrooms as are necessary</a:t>
          </a:r>
          <a:r>
            <a:rPr lang="en-US" sz="2800" kern="1200" dirty="0" smtClean="0"/>
            <a:t>. </a:t>
          </a:r>
          <a:endParaRPr lang="en-US" sz="2800" kern="1200" dirty="0"/>
        </a:p>
      </dsp:txBody>
      <dsp:txXfrm rot="-10800000">
        <a:off x="1066799" y="0"/>
        <a:ext cx="3962400" cy="1354666"/>
      </dsp:txXfrm>
    </dsp:sp>
    <dsp:sp modelId="{17C47BEC-7712-476C-90BF-82CA3E9FB1E0}">
      <dsp:nvSpPr>
        <dsp:cNvPr id="0" name=""/>
        <dsp:cNvSpPr/>
      </dsp:nvSpPr>
      <dsp:spPr>
        <a:xfrm rot="10800000">
          <a:off x="1015999" y="1354666"/>
          <a:ext cx="4064000" cy="1354666"/>
        </a:xfrm>
        <a:prstGeom prst="trapezoid">
          <a:avLst>
            <a:gd name="adj" fmla="val 7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a:lnSpc>
              <a:spcPct val="90000"/>
            </a:lnSpc>
            <a:spcBef>
              <a:spcPct val="0"/>
            </a:spcBef>
            <a:spcAft>
              <a:spcPct val="35000"/>
            </a:spcAft>
          </a:pPr>
          <a:r>
            <a:rPr lang="en-US" sz="1000" kern="1200" dirty="0" smtClean="0"/>
            <a:t>The famous government building was constructed in the 1940s, when segregation laws required that separate bathrooms be installed for people of African descent. This building isn’t the only American icon that harkens back to this embarrassing and hurtful time in our history.</a:t>
          </a:r>
          <a:endParaRPr lang="en-US" sz="1000" kern="1200" dirty="0"/>
        </a:p>
      </dsp:txBody>
      <dsp:txXfrm rot="-10800000">
        <a:off x="1727199" y="1354666"/>
        <a:ext cx="2641600" cy="1354666"/>
      </dsp:txXfrm>
    </dsp:sp>
    <dsp:sp modelId="{E204FEB4-FAF9-41A8-ACE1-3931E327163C}">
      <dsp:nvSpPr>
        <dsp:cNvPr id="0" name=""/>
        <dsp:cNvSpPr/>
      </dsp:nvSpPr>
      <dsp:spPr>
        <a:xfrm rot="10800000">
          <a:off x="2057400" y="2709333"/>
          <a:ext cx="1981200" cy="1354666"/>
        </a:xfrm>
        <a:prstGeom prst="trapezoid">
          <a:avLst>
            <a:gd name="adj" fmla="val 7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 </a:t>
          </a:r>
          <a:r>
            <a:rPr lang="en-US" sz="800" kern="1200" smtClean="0"/>
            <a:t>Across the United States there are many examples of leftover laws and customs that reflect the racism that once permeated American society. </a:t>
          </a:r>
        </a:p>
        <a:p>
          <a:pPr lvl="0" algn="ctr" defTabSz="355600">
            <a:lnSpc>
              <a:spcPct val="90000"/>
            </a:lnSpc>
            <a:spcBef>
              <a:spcPct val="0"/>
            </a:spcBef>
            <a:spcAft>
              <a:spcPct val="35000"/>
            </a:spcAft>
          </a:pPr>
          <a:endParaRPr lang="en-US" sz="800" kern="1200"/>
        </a:p>
      </dsp:txBody>
      <dsp:txXfrm rot="-10800000">
        <a:off x="2057400" y="2709333"/>
        <a:ext cx="1981200" cy="13546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1E2B42-ACFB-488A-9DE3-937908C64896}">
      <dsp:nvSpPr>
        <dsp:cNvPr id="0" name=""/>
        <dsp:cNvSpPr/>
      </dsp:nvSpPr>
      <dsp:spPr>
        <a:xfrm rot="10800000">
          <a:off x="0" y="0"/>
          <a:ext cx="6096000" cy="1354666"/>
        </a:xfrm>
        <a:prstGeom prst="trapezoid">
          <a:avLst>
            <a:gd name="adj" fmla="val 7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i="1" kern="1200" dirty="0" smtClean="0"/>
            <a:t>The pentagon has twice as many bathrooms as are necessary</a:t>
          </a:r>
          <a:r>
            <a:rPr lang="en-US" sz="2800" kern="1200" dirty="0" smtClean="0"/>
            <a:t>. </a:t>
          </a:r>
          <a:endParaRPr lang="en-US" sz="2800" kern="1200" dirty="0"/>
        </a:p>
      </dsp:txBody>
      <dsp:txXfrm rot="-10800000">
        <a:off x="1066799" y="0"/>
        <a:ext cx="3962400" cy="1354666"/>
      </dsp:txXfrm>
    </dsp:sp>
    <dsp:sp modelId="{17C47BEC-7712-476C-90BF-82CA3E9FB1E0}">
      <dsp:nvSpPr>
        <dsp:cNvPr id="0" name=""/>
        <dsp:cNvSpPr/>
      </dsp:nvSpPr>
      <dsp:spPr>
        <a:xfrm rot="10800000">
          <a:off x="1015999" y="1354666"/>
          <a:ext cx="4064000" cy="1354666"/>
        </a:xfrm>
        <a:prstGeom prst="trapezoid">
          <a:avLst>
            <a:gd name="adj" fmla="val 7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a:lnSpc>
              <a:spcPct val="90000"/>
            </a:lnSpc>
            <a:spcBef>
              <a:spcPct val="0"/>
            </a:spcBef>
            <a:spcAft>
              <a:spcPct val="35000"/>
            </a:spcAft>
          </a:pPr>
          <a:r>
            <a:rPr lang="en-US" sz="1000" kern="1200" dirty="0" smtClean="0"/>
            <a:t>The famous government building was constructed in the 1940s, when segregation laws required that separate bathrooms be installed for people of African descent. This building isn’t the only American icon that harkens back to this embarrassing and hurtful time in our history.</a:t>
          </a:r>
          <a:endParaRPr lang="en-US" sz="1000" kern="1200" dirty="0"/>
        </a:p>
      </dsp:txBody>
      <dsp:txXfrm rot="-10800000">
        <a:off x="1727199" y="1354666"/>
        <a:ext cx="2641600" cy="1354666"/>
      </dsp:txXfrm>
    </dsp:sp>
    <dsp:sp modelId="{E204FEB4-FAF9-41A8-ACE1-3931E327163C}">
      <dsp:nvSpPr>
        <dsp:cNvPr id="0" name=""/>
        <dsp:cNvSpPr/>
      </dsp:nvSpPr>
      <dsp:spPr>
        <a:xfrm rot="10800000">
          <a:off x="2057400" y="2709333"/>
          <a:ext cx="1981200" cy="1354666"/>
        </a:xfrm>
        <a:prstGeom prst="trapezoid">
          <a:avLst>
            <a:gd name="adj" fmla="val 7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 </a:t>
          </a:r>
          <a:r>
            <a:rPr lang="en-US" sz="800" kern="1200" smtClean="0"/>
            <a:t>Across the United States there are many examples of leftover laws and customs that reflect the racism that once permeated American society. </a:t>
          </a:r>
        </a:p>
        <a:p>
          <a:pPr lvl="0" algn="ctr" defTabSz="355600">
            <a:lnSpc>
              <a:spcPct val="90000"/>
            </a:lnSpc>
            <a:spcBef>
              <a:spcPct val="0"/>
            </a:spcBef>
            <a:spcAft>
              <a:spcPct val="35000"/>
            </a:spcAft>
          </a:pPr>
          <a:endParaRPr lang="en-US" sz="800" kern="1200"/>
        </a:p>
      </dsp:txBody>
      <dsp:txXfrm rot="-10800000">
        <a:off x="2057400" y="2709333"/>
        <a:ext cx="1981200" cy="1354666"/>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60ECAA-4634-44ED-B755-36C2A6EE49F7}"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CA9D3-7F4B-465C-8069-CFB7ECB0C2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60ECAA-4634-44ED-B755-36C2A6EE49F7}"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CA9D3-7F4B-465C-8069-CFB7ECB0C2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860ECAA-4634-44ED-B755-36C2A6EE49F7}"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CA9D3-7F4B-465C-8069-CFB7ECB0C2EA}"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60ECAA-4634-44ED-B755-36C2A6EE49F7}"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CA9D3-7F4B-465C-8069-CFB7ECB0C2EA}"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0ECAA-4634-44ED-B755-36C2A6EE49F7}"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CA9D3-7F4B-465C-8069-CFB7ECB0C2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860ECAA-4634-44ED-B755-36C2A6EE49F7}"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CA9D3-7F4B-465C-8069-CFB7ECB0C2EA}"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60ECAA-4634-44ED-B755-36C2A6EE49F7}"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2CA9D3-7F4B-465C-8069-CFB7ECB0C2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60ECAA-4634-44ED-B755-36C2A6EE49F7}"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2CA9D3-7F4B-465C-8069-CFB7ECB0C2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860ECAA-4634-44ED-B755-36C2A6EE49F7}"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2CA9D3-7F4B-465C-8069-CFB7ECB0C2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860ECAA-4634-44ED-B755-36C2A6EE49F7}"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CA9D3-7F4B-465C-8069-CFB7ECB0C2EA}"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60ECAA-4634-44ED-B755-36C2A6EE49F7}"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CA9D3-7F4B-465C-8069-CFB7ECB0C2EA}"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860ECAA-4634-44ED-B755-36C2A6EE49F7}" type="datetimeFigureOut">
              <a:rPr lang="en-US" smtClean="0"/>
              <a:t>1/25/2017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D2CA9D3-7F4B-465C-8069-CFB7ECB0C2EA}"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latin typeface="Elephant" pitchFamily="18" charset="0"/>
              </a:rPr>
              <a:t>Introduction Paragraphs</a:t>
            </a:r>
            <a:endParaRPr lang="en-US" dirty="0">
              <a:latin typeface="Elephant" pitchFamily="18" charset="0"/>
            </a:endParaRPr>
          </a:p>
        </p:txBody>
      </p:sp>
      <p:sp>
        <p:nvSpPr>
          <p:cNvPr id="5" name="Subtitle 4"/>
          <p:cNvSpPr>
            <a:spLocks noGrp="1"/>
          </p:cNvSpPr>
          <p:nvPr>
            <p:ph type="subTitle" idx="1"/>
          </p:nvPr>
        </p:nvSpPr>
        <p:spPr/>
        <p:txBody>
          <a:bodyPr>
            <a:normAutofit fontScale="92500" lnSpcReduction="10000"/>
          </a:bodyPr>
          <a:lstStyle/>
          <a:p>
            <a:r>
              <a:rPr lang="en-US" sz="5400" b="1" dirty="0" smtClean="0">
                <a:solidFill>
                  <a:srgbClr val="FF0000"/>
                </a:solidFill>
                <a:effectLst>
                  <a:outerShdw blurRad="38100" dist="38100" dir="2700000" algn="tl">
                    <a:srgbClr val="000000">
                      <a:alpha val="43137"/>
                    </a:srgbClr>
                  </a:outerShdw>
                </a:effectLst>
                <a:latin typeface="Algerian" pitchFamily="82" charset="0"/>
              </a:rPr>
              <a:t>A strong beginning</a:t>
            </a:r>
            <a:endParaRPr lang="en-US" sz="5400" b="1" dirty="0">
              <a:solidFill>
                <a:srgbClr val="FF0000"/>
              </a:solidFill>
              <a:effectLst>
                <a:outerShdw blurRad="38100" dist="38100" dir="2700000" algn="tl">
                  <a:srgbClr val="000000">
                    <a:alpha val="43137"/>
                  </a:srgbClr>
                </a:outerShdw>
              </a:effectLst>
              <a:latin typeface="Algerian" pitchFamily="82" charset="0"/>
            </a:endParaRPr>
          </a:p>
        </p:txBody>
      </p:sp>
    </p:spTree>
    <p:extLst>
      <p:ext uri="{BB962C8B-B14F-4D97-AF65-F5344CB8AC3E}">
        <p14:creationId xmlns:p14="http://schemas.microsoft.com/office/powerpoint/2010/main" val="1862632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3597" y="1600200"/>
            <a:ext cx="8077200" cy="3416320"/>
          </a:xfrm>
          <a:prstGeom prst="rect">
            <a:avLst/>
          </a:prstGeom>
        </p:spPr>
        <p:txBody>
          <a:bodyPr wrap="square">
            <a:spAutoFit/>
          </a:bodyPr>
          <a:lstStyle/>
          <a:p>
            <a:r>
              <a:rPr lang="en-US" sz="5400" b="1" dirty="0">
                <a:effectLst>
                  <a:outerShdw blurRad="38100" dist="38100" dir="2700000" algn="tl">
                    <a:srgbClr val="000000">
                      <a:alpha val="43137"/>
                    </a:srgbClr>
                  </a:outerShdw>
                </a:effectLst>
                <a:latin typeface="Showcard Gothic" pitchFamily="82" charset="0"/>
              </a:rPr>
              <a:t>Definition:</a:t>
            </a:r>
            <a:r>
              <a:rPr lang="en-US" sz="5400" dirty="0">
                <a:effectLst>
                  <a:outerShdw blurRad="38100" dist="38100" dir="2700000" algn="tl">
                    <a:srgbClr val="000000">
                      <a:alpha val="43137"/>
                    </a:srgbClr>
                  </a:outerShdw>
                </a:effectLst>
                <a:latin typeface="Showcard Gothic" pitchFamily="82" charset="0"/>
              </a:rPr>
              <a:t> </a:t>
            </a:r>
            <a:r>
              <a:rPr lang="en-US" sz="4800" i="1" dirty="0">
                <a:latin typeface="Berlin Sans FB Demi" pitchFamily="34" charset="0"/>
              </a:rPr>
              <a:t>A homograph is a word with two or more pronunciations.</a:t>
            </a:r>
            <a:r>
              <a:rPr lang="en-US" sz="4800" dirty="0">
                <a:latin typeface="Berlin Sans FB Demi" pitchFamily="34" charset="0"/>
              </a:rPr>
              <a:t> Produce is one example …</a:t>
            </a:r>
          </a:p>
          <a:p>
            <a:r>
              <a:rPr lang="en-US" dirty="0"/>
              <a:t> </a:t>
            </a:r>
          </a:p>
        </p:txBody>
      </p:sp>
    </p:spTree>
    <p:extLst>
      <p:ext uri="{BB962C8B-B14F-4D97-AF65-F5344CB8AC3E}">
        <p14:creationId xmlns:p14="http://schemas.microsoft.com/office/powerpoint/2010/main" val="3726152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8054" y="1447800"/>
            <a:ext cx="8001000" cy="4154984"/>
          </a:xfrm>
          <a:prstGeom prst="rect">
            <a:avLst/>
          </a:prstGeom>
        </p:spPr>
        <p:txBody>
          <a:bodyPr wrap="square">
            <a:spAutoFit/>
          </a:bodyPr>
          <a:lstStyle/>
          <a:p>
            <a:r>
              <a:rPr lang="en-US" sz="4400" b="1" dirty="0">
                <a:effectLst>
                  <a:outerShdw blurRad="38100" dist="38100" dir="2700000" algn="tl">
                    <a:srgbClr val="000000">
                      <a:alpha val="43137"/>
                    </a:srgbClr>
                  </a:outerShdw>
                </a:effectLst>
                <a:latin typeface="Showcard Gothic" pitchFamily="82" charset="0"/>
              </a:rPr>
              <a:t>Anecdote:</a:t>
            </a:r>
            <a:r>
              <a:rPr lang="en-US" sz="4400" i="1" dirty="0">
                <a:effectLst>
                  <a:outerShdw blurRad="38100" dist="38100" dir="2700000" algn="tl">
                    <a:srgbClr val="000000">
                      <a:alpha val="43137"/>
                    </a:srgbClr>
                  </a:outerShdw>
                </a:effectLst>
                <a:latin typeface="Showcard Gothic" pitchFamily="82" charset="0"/>
              </a:rPr>
              <a:t> </a:t>
            </a:r>
            <a:r>
              <a:rPr lang="en-US" sz="4400" i="1" dirty="0">
                <a:latin typeface="Berlin Sans FB Demi" pitchFamily="34" charset="0"/>
              </a:rPr>
              <a:t>Yesterday morning my older sister left for school with a bright white glob of toothpaste gleaming on her chin. </a:t>
            </a:r>
            <a:r>
              <a:rPr lang="en-US" sz="4400" dirty="0">
                <a:latin typeface="Berlin Sans FB Demi" pitchFamily="34" charset="0"/>
              </a:rPr>
              <a:t>I felt no regret at all until she stepped onto the bus …</a:t>
            </a:r>
          </a:p>
        </p:txBody>
      </p:sp>
    </p:spTree>
    <p:extLst>
      <p:ext uri="{BB962C8B-B14F-4D97-AF65-F5344CB8AC3E}">
        <p14:creationId xmlns:p14="http://schemas.microsoft.com/office/powerpoint/2010/main" val="1832648125"/>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133600"/>
            <a:ext cx="8077200" cy="4154984"/>
          </a:xfrm>
          <a:prstGeom prst="rect">
            <a:avLst/>
          </a:prstGeom>
        </p:spPr>
        <p:txBody>
          <a:bodyPr wrap="square">
            <a:spAutoFit/>
          </a:bodyPr>
          <a:lstStyle/>
          <a:p>
            <a:r>
              <a:rPr lang="en-US" sz="4400" b="1" dirty="0">
                <a:effectLst>
                  <a:outerShdw blurRad="38100" dist="38100" dir="2700000" algn="tl">
                    <a:srgbClr val="000000">
                      <a:alpha val="43137"/>
                    </a:srgbClr>
                  </a:outerShdw>
                </a:effectLst>
                <a:latin typeface="Showcard Gothic" pitchFamily="82" charset="0"/>
              </a:rPr>
              <a:t>Question: </a:t>
            </a:r>
            <a:r>
              <a:rPr lang="en-US" sz="4400" i="1" dirty="0">
                <a:latin typeface="Berlin Sans FB Demi" pitchFamily="34" charset="0"/>
              </a:rPr>
              <a:t>Have you ever wondered why so many </a:t>
            </a:r>
            <a:r>
              <a:rPr lang="en-US" sz="4400" i="1" dirty="0" smtClean="0">
                <a:latin typeface="Berlin Sans FB Demi" pitchFamily="34" charset="0"/>
              </a:rPr>
              <a:t>Americans participate in some type of body modification every </a:t>
            </a:r>
            <a:r>
              <a:rPr lang="en-US" sz="4400" i="1" dirty="0">
                <a:latin typeface="Berlin Sans FB Demi" pitchFamily="34" charset="0"/>
              </a:rPr>
              <a:t>year?</a:t>
            </a:r>
            <a:endParaRPr lang="en-US" sz="4400" dirty="0">
              <a:latin typeface="Berlin Sans FB Demi" pitchFamily="34" charset="0"/>
            </a:endParaRPr>
          </a:p>
          <a:p>
            <a:r>
              <a:rPr lang="en-US" sz="4400" dirty="0"/>
              <a:t> </a:t>
            </a:r>
          </a:p>
        </p:txBody>
      </p:sp>
    </p:spTree>
    <p:extLst>
      <p:ext uri="{BB962C8B-B14F-4D97-AF65-F5344CB8AC3E}">
        <p14:creationId xmlns:p14="http://schemas.microsoft.com/office/powerpoint/2010/main" val="1108418017"/>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What about the rest of the introduction paragraph?</a:t>
            </a:r>
            <a:endParaRPr lang="en-US" dirty="0">
              <a:solidFill>
                <a:srgbClr val="FF0000"/>
              </a:solidFill>
            </a:endParaRPr>
          </a:p>
        </p:txBody>
      </p:sp>
      <p:pic>
        <p:nvPicPr>
          <p:cNvPr id="3074" name="Picture 2" descr="C:\Documents and Settings\lori.turner\Local Settings\Temporary Internet Files\Content.IE5\WHFMSUQ9\MC900403169[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3197047"/>
            <a:ext cx="2106778" cy="1908353"/>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a:off x="3505200" y="3505200"/>
            <a:ext cx="91440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724400" y="3505200"/>
            <a:ext cx="83820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62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Look at this thesis.</a:t>
            </a:r>
            <a:endParaRPr lang="en-US" dirty="0"/>
          </a:p>
        </p:txBody>
      </p:sp>
      <p:sp>
        <p:nvSpPr>
          <p:cNvPr id="4" name="Rectangle 3"/>
          <p:cNvSpPr/>
          <p:nvPr/>
        </p:nvSpPr>
        <p:spPr>
          <a:xfrm>
            <a:off x="1066800" y="2690336"/>
            <a:ext cx="6934200" cy="4031873"/>
          </a:xfrm>
          <a:prstGeom prst="rect">
            <a:avLst/>
          </a:prstGeom>
        </p:spPr>
        <p:txBody>
          <a:bodyPr wrap="square">
            <a:spAutoFit/>
          </a:bodyPr>
          <a:lstStyle/>
          <a:p>
            <a:r>
              <a:rPr lang="en-US" sz="3200" dirty="0"/>
              <a:t>Across the United States there are many examples of leftover laws and customs that reflect the racism that once permeated American society. </a:t>
            </a:r>
            <a:endParaRPr lang="en-US" sz="3200" dirty="0" smtClean="0"/>
          </a:p>
          <a:p>
            <a:endParaRPr lang="en-US" sz="3200" dirty="0"/>
          </a:p>
          <a:p>
            <a:r>
              <a:rPr lang="en-US" sz="3200" dirty="0" smtClean="0"/>
              <a:t>What does the thesis suggest this essay is about?</a:t>
            </a:r>
            <a:endParaRPr lang="en-US" sz="3200" dirty="0"/>
          </a:p>
          <a:p>
            <a:r>
              <a:rPr lang="en-US" sz="3200" dirty="0"/>
              <a:t> </a:t>
            </a:r>
          </a:p>
        </p:txBody>
      </p:sp>
    </p:spTree>
    <p:extLst>
      <p:ext uri="{BB962C8B-B14F-4D97-AF65-F5344CB8AC3E}">
        <p14:creationId xmlns:p14="http://schemas.microsoft.com/office/powerpoint/2010/main" val="79179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look at the hook.</a:t>
            </a:r>
            <a:endParaRPr lang="en-US" dirty="0"/>
          </a:p>
        </p:txBody>
      </p:sp>
      <p:sp>
        <p:nvSpPr>
          <p:cNvPr id="3" name="Rectangle 2"/>
          <p:cNvSpPr/>
          <p:nvPr/>
        </p:nvSpPr>
        <p:spPr>
          <a:xfrm>
            <a:off x="1066800" y="2514600"/>
            <a:ext cx="6934200" cy="3970318"/>
          </a:xfrm>
          <a:prstGeom prst="rect">
            <a:avLst/>
          </a:prstGeom>
        </p:spPr>
        <p:txBody>
          <a:bodyPr wrap="square">
            <a:spAutoFit/>
          </a:bodyPr>
          <a:lstStyle/>
          <a:p>
            <a:r>
              <a:rPr lang="en-US" i="1" dirty="0" smtClean="0"/>
              <a:t> </a:t>
            </a:r>
            <a:r>
              <a:rPr lang="en-US" sz="3600" dirty="0"/>
              <a:t>The pentagon has twice as many bathrooms as are necessary. </a:t>
            </a:r>
            <a:endParaRPr lang="en-US" sz="3600" dirty="0" smtClean="0"/>
          </a:p>
          <a:p>
            <a:endParaRPr lang="en-US" sz="3600" dirty="0"/>
          </a:p>
          <a:p>
            <a:r>
              <a:rPr lang="en-US" sz="3600" dirty="0" smtClean="0"/>
              <a:t>What is wrong with these two sentences?</a:t>
            </a:r>
          </a:p>
          <a:p>
            <a:endParaRPr lang="en-US" sz="3600" dirty="0"/>
          </a:p>
          <a:p>
            <a:endParaRPr lang="en-US" sz="3600" dirty="0"/>
          </a:p>
        </p:txBody>
      </p:sp>
    </p:spTree>
    <p:extLst>
      <p:ext uri="{BB962C8B-B14F-4D97-AF65-F5344CB8AC3E}">
        <p14:creationId xmlns:p14="http://schemas.microsoft.com/office/powerpoint/2010/main" val="11064290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2463560"/>
            <a:ext cx="7772400" cy="4165840"/>
          </a:xfrm>
        </p:spPr>
        <p:txBody>
          <a:bodyPr/>
          <a:lstStyle/>
          <a:p>
            <a:r>
              <a:rPr lang="en-US" dirty="0" smtClean="0"/>
              <a:t>?</a:t>
            </a:r>
            <a:endParaRPr lang="en-US" dirty="0"/>
          </a:p>
        </p:txBody>
      </p:sp>
      <p:sp>
        <p:nvSpPr>
          <p:cNvPr id="3" name="Text Placeholder 2"/>
          <p:cNvSpPr>
            <a:spLocks noGrp="1"/>
          </p:cNvSpPr>
          <p:nvPr>
            <p:ph type="body" idx="1"/>
          </p:nvPr>
        </p:nvSpPr>
        <p:spPr/>
        <p:txBody>
          <a:bodyPr>
            <a:normAutofit fontScale="92500" lnSpcReduction="10000"/>
          </a:bodyPr>
          <a:lstStyle/>
          <a:p>
            <a:r>
              <a:rPr lang="en-US" sz="3200" dirty="0" smtClean="0"/>
              <a:t>What do the two items have in common?</a:t>
            </a:r>
          </a:p>
          <a:p>
            <a:endParaRPr lang="en-US" dirty="0"/>
          </a:p>
        </p:txBody>
      </p:sp>
      <p:pic>
        <p:nvPicPr>
          <p:cNvPr id="1028" name="Picture 4" descr="C:\Users\lori.turner\AppData\Local\Microsoft\Windows\Temporary Internet Files\Content.IE5\G5NT3DKH\toilet_17331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2209800"/>
            <a:ext cx="2590801" cy="345440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lori.turner\AppData\Local\Microsoft\Windows\Temporary Internet Files\Content.IE5\E2IMA6RL\obey_the_law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475931"/>
            <a:ext cx="3794919"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91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smtClean="0"/>
              <a:t>Start your essay with a broad/ off topic hook. Then each following sentence should get closer and closer to the point of your essay. Your thesis.</a:t>
            </a:r>
            <a:endParaRPr lang="en-US" sz="2000" dirty="0"/>
          </a:p>
        </p:txBody>
      </p:sp>
      <p:graphicFrame>
        <p:nvGraphicFramePr>
          <p:cNvPr id="6" name="Diagram 5"/>
          <p:cNvGraphicFramePr/>
          <p:nvPr>
            <p:extLst>
              <p:ext uri="{D42A27DB-BD31-4B8C-83A1-F6EECF244321}">
                <p14:modId xmlns:p14="http://schemas.microsoft.com/office/powerpoint/2010/main" val="189583041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2259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 introduction</a:t>
            </a:r>
            <a:endParaRPr lang="en-US" dirty="0"/>
          </a:p>
        </p:txBody>
      </p:sp>
      <p:sp>
        <p:nvSpPr>
          <p:cNvPr id="3" name="Rectangle 2"/>
          <p:cNvSpPr/>
          <p:nvPr/>
        </p:nvSpPr>
        <p:spPr>
          <a:xfrm>
            <a:off x="914400" y="1720839"/>
            <a:ext cx="7315200" cy="4832092"/>
          </a:xfrm>
          <a:prstGeom prst="rect">
            <a:avLst/>
          </a:prstGeom>
        </p:spPr>
        <p:txBody>
          <a:bodyPr wrap="square">
            <a:spAutoFit/>
          </a:bodyPr>
          <a:lstStyle/>
          <a:p>
            <a:r>
              <a:rPr lang="en-US" sz="2800" i="1" dirty="0" smtClean="0"/>
              <a:t>     The </a:t>
            </a:r>
            <a:r>
              <a:rPr lang="en-US" sz="2800" i="1" dirty="0"/>
              <a:t>pentagon has twice as many bathrooms as are necessary</a:t>
            </a:r>
            <a:r>
              <a:rPr lang="en-US" sz="2800" dirty="0"/>
              <a:t>. The famous government building was constructed in the 1940s, when segregation laws required that separate bathrooms be installed for people of African descent. This building isn’t the only American icon that harkens back to this embarrassing and hurtful time in our history. Across the United States there are many examples of leftover laws and customs that reflect the racism that once permeated American society. </a:t>
            </a:r>
          </a:p>
        </p:txBody>
      </p:sp>
    </p:spTree>
    <p:extLst>
      <p:ext uri="{BB962C8B-B14F-4D97-AF65-F5344CB8AC3E}">
        <p14:creationId xmlns:p14="http://schemas.microsoft.com/office/powerpoint/2010/main" val="100740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2"/>
          <p:cNvSpPr/>
          <p:nvPr/>
        </p:nvSpPr>
        <p:spPr>
          <a:xfrm>
            <a:off x="1219200" y="1720840"/>
            <a:ext cx="6781800" cy="4154984"/>
          </a:xfrm>
          <a:prstGeom prst="rect">
            <a:avLst/>
          </a:prstGeom>
        </p:spPr>
        <p:txBody>
          <a:bodyPr wrap="square">
            <a:spAutoFit/>
          </a:bodyPr>
          <a:lstStyle/>
          <a:p>
            <a:r>
              <a:rPr lang="en-US" sz="2400" i="1" dirty="0"/>
              <a:t>Hillary Rodham Clinton once said that “There cannot be true democracy unless women's voices are heard.”</a:t>
            </a:r>
            <a:r>
              <a:rPr lang="en-US" sz="2400" dirty="0"/>
              <a:t> In 2006, when Nancy Pelosi became the nation’s first female Speaker of the House, one woman’s voice rang out clear. With this development, democracy grew to its truest level ever in terms of women’s equality. The historical event also paved the way for Senator Clinton as she warmed her own vocal chords in preparation for a presidential race.</a:t>
            </a:r>
          </a:p>
          <a:p>
            <a:r>
              <a:rPr lang="en-US" sz="2400" dirty="0"/>
              <a:t> </a:t>
            </a:r>
          </a:p>
        </p:txBody>
      </p:sp>
    </p:spTree>
    <p:extLst>
      <p:ext uri="{BB962C8B-B14F-4D97-AF65-F5344CB8AC3E}">
        <p14:creationId xmlns:p14="http://schemas.microsoft.com/office/powerpoint/2010/main" val="18290964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solidFill>
                  <a:srgbClr val="FFFF00"/>
                </a:solidFill>
                <a:latin typeface="Arial Black" pitchFamily="34" charset="0"/>
              </a:rPr>
              <a:t>Introduction</a:t>
            </a:r>
            <a:r>
              <a:rPr lang="en-US" dirty="0" smtClean="0">
                <a:solidFill>
                  <a:srgbClr val="00B050"/>
                </a:solidFill>
                <a:latin typeface="Arial Black" pitchFamily="34" charset="0"/>
              </a:rPr>
              <a:t> </a:t>
            </a:r>
            <a:r>
              <a:rPr lang="en-US" dirty="0" smtClean="0">
                <a:solidFill>
                  <a:srgbClr val="FFFF00"/>
                </a:solidFill>
                <a:latin typeface="Arial Black" pitchFamily="34" charset="0"/>
              </a:rPr>
              <a:t>Paragraphs</a:t>
            </a:r>
            <a:endParaRPr lang="en-US" dirty="0">
              <a:solidFill>
                <a:srgbClr val="FFFF00"/>
              </a:solidFill>
              <a:latin typeface="Arial Black" pitchFamily="34" charset="0"/>
            </a:endParaRPr>
          </a:p>
        </p:txBody>
      </p:sp>
      <p:sp>
        <p:nvSpPr>
          <p:cNvPr id="5" name="Rectangle 4"/>
          <p:cNvSpPr/>
          <p:nvPr/>
        </p:nvSpPr>
        <p:spPr>
          <a:xfrm>
            <a:off x="381000" y="1828800"/>
            <a:ext cx="8458200" cy="5170646"/>
          </a:xfrm>
          <a:prstGeom prst="rect">
            <a:avLst/>
          </a:prstGeom>
        </p:spPr>
        <p:txBody>
          <a:bodyPr wrap="square">
            <a:spAutoFit/>
          </a:bodyPr>
          <a:lstStyle/>
          <a:p>
            <a:r>
              <a:rPr lang="en-US" sz="2400" b="1" dirty="0"/>
              <a:t>Introduction Paragraphs</a:t>
            </a:r>
          </a:p>
          <a:p>
            <a:r>
              <a:rPr lang="en-US" sz="2400" dirty="0"/>
              <a:t>First impressions are so important. How many times have you heard that? It is true that the first impression—whether it’s a first meeting with a person or the first sentence of a paper—sets the stage for a lasting opinion. </a:t>
            </a:r>
          </a:p>
          <a:p>
            <a:r>
              <a:rPr lang="en-US" sz="2400" dirty="0"/>
              <a:t> </a:t>
            </a:r>
          </a:p>
          <a:p>
            <a:r>
              <a:rPr lang="en-US" sz="2400" dirty="0"/>
              <a:t>The introductory paragraph of any paper, long or short, should start with a sentence that piques the interest of your readers. </a:t>
            </a:r>
          </a:p>
          <a:p>
            <a:r>
              <a:rPr lang="en-US" sz="2400" dirty="0"/>
              <a:t> </a:t>
            </a:r>
          </a:p>
          <a:p>
            <a:r>
              <a:rPr lang="en-US" sz="2400" dirty="0"/>
              <a:t>In a typical essay, that first sentence leads into two or three sentences that provide details about your subject or your process. All of these sentences build up to your thesis statement. </a:t>
            </a:r>
          </a:p>
          <a:p>
            <a:r>
              <a:rPr lang="en-US" dirty="0"/>
              <a:t> </a:t>
            </a:r>
          </a:p>
        </p:txBody>
      </p:sp>
    </p:spTree>
    <p:extLst>
      <p:ext uri="{BB962C8B-B14F-4D97-AF65-F5344CB8AC3E}">
        <p14:creationId xmlns:p14="http://schemas.microsoft.com/office/powerpoint/2010/main" val="12769860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smtClean="0"/>
              <a:t>Start your essay with a broad/ off topic hook. Then each following sentence should get closer and closer to the point of your essay. Your thesis.</a:t>
            </a:r>
            <a:endParaRPr lang="en-US" sz="2000" dirty="0"/>
          </a:p>
        </p:txBody>
      </p:sp>
      <p:graphicFrame>
        <p:nvGraphicFramePr>
          <p:cNvPr id="6" name="Diagram 5"/>
          <p:cNvGraphicFramePr/>
          <p:nvPr>
            <p:extLst>
              <p:ext uri="{D42A27DB-BD31-4B8C-83A1-F6EECF244321}">
                <p14:modId xmlns:p14="http://schemas.microsoft.com/office/powerpoint/2010/main" val="43115105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2021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52728"/>
          </a:xfrm>
        </p:spPr>
        <p:txBody>
          <a:bodyPr>
            <a:noAutofit/>
          </a:bodyPr>
          <a:lstStyle/>
          <a:p>
            <a:r>
              <a:rPr lang="en-US" sz="3200" b="1" dirty="0" smtClean="0"/>
              <a:t/>
            </a:r>
            <a:br>
              <a:rPr lang="en-US" sz="3200" b="1" dirty="0" smtClean="0"/>
            </a:br>
            <a:r>
              <a:rPr lang="en-US" sz="3200" b="1" dirty="0" smtClean="0"/>
              <a:t>Your </a:t>
            </a:r>
            <a:r>
              <a:rPr lang="en-US" sz="3200" b="1" dirty="0"/>
              <a:t>First </a:t>
            </a:r>
            <a:r>
              <a:rPr lang="en-US" sz="3200" b="1" dirty="0" smtClean="0"/>
              <a:t>Sentence:</a:t>
            </a:r>
            <a:br>
              <a:rPr lang="en-US" sz="3200" b="1" dirty="0" smtClean="0"/>
            </a:br>
            <a:r>
              <a:rPr lang="en-US" sz="3200" b="1" dirty="0" smtClean="0"/>
              <a:t>The Hook</a:t>
            </a:r>
            <a:r>
              <a:rPr lang="en-US" sz="3200" b="1" dirty="0"/>
              <a:t/>
            </a:r>
            <a:br>
              <a:rPr lang="en-US" sz="3200" b="1" dirty="0"/>
            </a:br>
            <a:endParaRPr lang="en-US" sz="3200" dirty="0"/>
          </a:p>
        </p:txBody>
      </p:sp>
      <p:pic>
        <p:nvPicPr>
          <p:cNvPr id="1026" name="Picture 2" descr="C:\Documents and Settings\lori.turner\Local Settings\Temporary Internet Files\Content.IE5\G8KK8GDF\MC900040339[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2667000"/>
            <a:ext cx="61722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024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752600"/>
            <a:ext cx="7696200" cy="4524315"/>
          </a:xfrm>
          <a:prstGeom prst="rect">
            <a:avLst/>
          </a:prstGeom>
        </p:spPr>
        <p:txBody>
          <a:bodyPr wrap="square">
            <a:spAutoFit/>
          </a:bodyPr>
          <a:lstStyle/>
          <a:p>
            <a:r>
              <a:rPr lang="en-US" sz="3200" dirty="0">
                <a:latin typeface="Gill Sans Ultra Bold" pitchFamily="34" charset="0"/>
              </a:rPr>
              <a:t>To get your paper off to a great start, you should try to have a first sentence that engages your reader. Think of your first sentence as a </a:t>
            </a:r>
            <a:r>
              <a:rPr lang="en-US" sz="3200" dirty="0">
                <a:solidFill>
                  <a:srgbClr val="FF0000"/>
                </a:solidFill>
                <a:latin typeface="Gill Sans Ultra Bold" pitchFamily="34" charset="0"/>
              </a:rPr>
              <a:t>hook</a:t>
            </a:r>
            <a:r>
              <a:rPr lang="en-US" sz="3200" dirty="0">
                <a:latin typeface="Gill Sans Ultra Bold" pitchFamily="34" charset="0"/>
              </a:rPr>
              <a:t> that draws your reader in. It is your big chance to be so clever that your reader can’t stop</a:t>
            </a:r>
            <a:r>
              <a:rPr lang="en-US" dirty="0"/>
              <a:t>. </a:t>
            </a:r>
          </a:p>
        </p:txBody>
      </p:sp>
    </p:spTree>
    <p:extLst>
      <p:ext uri="{BB962C8B-B14F-4D97-AF65-F5344CB8AC3E}">
        <p14:creationId xmlns:p14="http://schemas.microsoft.com/office/powerpoint/2010/main" val="3914869298"/>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Elephant" pitchFamily="18" charset="0"/>
              </a:rPr>
              <a:t>Types of hooks:</a:t>
            </a:r>
            <a:endParaRPr lang="en-US" dirty="0">
              <a:solidFill>
                <a:srgbClr val="FF0000"/>
              </a:solidFill>
              <a:latin typeface="Elephant" pitchFamily="18" charset="0"/>
            </a:endParaRPr>
          </a:p>
        </p:txBody>
      </p:sp>
      <p:sp>
        <p:nvSpPr>
          <p:cNvPr id="3" name="Content Placeholder 2"/>
          <p:cNvSpPr>
            <a:spLocks noGrp="1"/>
          </p:cNvSpPr>
          <p:nvPr>
            <p:ph idx="1"/>
          </p:nvPr>
        </p:nvSpPr>
        <p:spPr/>
        <p:txBody>
          <a:bodyPr/>
          <a:lstStyle/>
          <a:p>
            <a:endParaRPr lang="en-US"/>
          </a:p>
        </p:txBody>
      </p:sp>
      <p:pic>
        <p:nvPicPr>
          <p:cNvPr id="2050" name="Picture 2" descr="C:\Documents and Settings\lori.turner\Local Settings\Temporary Internet Files\Content.IE5\3MB3YO3B\MC90030007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3805238"/>
            <a:ext cx="1808163" cy="10795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Documents and Settings\lori.turner\Local Settings\Temporary Internet Files\Content.IE5\EJCA0QZL\MC9002861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4740" y="3413214"/>
            <a:ext cx="1874520" cy="186354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Documents and Settings\lori.turner\Local Settings\Temporary Internet Files\Content.IE5\WHFMSUQ9\MC90037138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24600" y="3413214"/>
            <a:ext cx="993953" cy="1816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31084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2281773"/>
            <a:ext cx="7239000" cy="3046988"/>
          </a:xfrm>
          <a:prstGeom prst="rect">
            <a:avLst/>
          </a:prstGeom>
        </p:spPr>
        <p:txBody>
          <a:bodyPr wrap="square">
            <a:spAutoFit/>
          </a:bodyPr>
          <a:lstStyle/>
          <a:p>
            <a:r>
              <a:rPr lang="en-US" sz="4800" b="1" dirty="0">
                <a:solidFill>
                  <a:schemeClr val="tx1">
                    <a:lumMod val="95000"/>
                    <a:lumOff val="5000"/>
                  </a:schemeClr>
                </a:solidFill>
                <a:effectLst>
                  <a:outerShdw blurRad="38100" dist="38100" dir="2700000" algn="tl">
                    <a:srgbClr val="000000">
                      <a:alpha val="43137"/>
                    </a:srgbClr>
                  </a:outerShdw>
                </a:effectLst>
                <a:latin typeface="Showcard Gothic" pitchFamily="82" charset="0"/>
              </a:rPr>
              <a:t>Surprising fact: </a:t>
            </a:r>
            <a:r>
              <a:rPr lang="en-US" sz="4800" i="1" dirty="0">
                <a:solidFill>
                  <a:schemeClr val="tx1">
                    <a:lumMod val="95000"/>
                    <a:lumOff val="5000"/>
                  </a:schemeClr>
                </a:solidFill>
                <a:latin typeface="Berlin Sans FB Demi" pitchFamily="34" charset="0"/>
              </a:rPr>
              <a:t>The pentagon has twice as many bathrooms as are necessary</a:t>
            </a:r>
            <a:r>
              <a:rPr lang="en-US" sz="4800" dirty="0">
                <a:solidFill>
                  <a:schemeClr val="tx1">
                    <a:lumMod val="95000"/>
                    <a:lumOff val="5000"/>
                  </a:schemeClr>
                </a:solidFill>
                <a:latin typeface="Berlin Sans FB Demi" pitchFamily="34" charset="0"/>
              </a:rPr>
              <a:t>. </a:t>
            </a:r>
            <a:endParaRPr lang="en-US" sz="4800" dirty="0">
              <a:solidFill>
                <a:schemeClr val="tx1">
                  <a:lumMod val="95000"/>
                  <a:lumOff val="5000"/>
                </a:schemeClr>
              </a:solidFill>
              <a:latin typeface="Berlin Sans FB" pitchFamily="34" charset="0"/>
            </a:endParaRPr>
          </a:p>
        </p:txBody>
      </p:sp>
    </p:spTree>
    <p:extLst>
      <p:ext uri="{BB962C8B-B14F-4D97-AF65-F5344CB8AC3E}">
        <p14:creationId xmlns:p14="http://schemas.microsoft.com/office/powerpoint/2010/main" val="3338631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86800" cy="3785652"/>
          </a:xfrm>
          <a:prstGeom prst="rect">
            <a:avLst/>
          </a:prstGeom>
        </p:spPr>
        <p:txBody>
          <a:bodyPr wrap="square">
            <a:spAutoFit/>
          </a:bodyPr>
          <a:lstStyle/>
          <a:p>
            <a:r>
              <a:rPr lang="en-US" sz="4000" b="1" dirty="0">
                <a:effectLst>
                  <a:outerShdw blurRad="38100" dist="38100" dir="2700000" algn="tl">
                    <a:srgbClr val="000000">
                      <a:alpha val="43137"/>
                    </a:srgbClr>
                  </a:outerShdw>
                </a:effectLst>
                <a:latin typeface="Showcard Gothic" pitchFamily="82" charset="0"/>
              </a:rPr>
              <a:t>Humor:</a:t>
            </a:r>
            <a:r>
              <a:rPr lang="en-US" sz="4000" dirty="0">
                <a:effectLst>
                  <a:outerShdw blurRad="38100" dist="38100" dir="2700000" algn="tl">
                    <a:srgbClr val="000000">
                      <a:alpha val="43137"/>
                    </a:srgbClr>
                  </a:outerShdw>
                </a:effectLst>
                <a:latin typeface="Showcard Gothic" pitchFamily="82" charset="0"/>
              </a:rPr>
              <a:t> </a:t>
            </a:r>
            <a:r>
              <a:rPr lang="en-US" sz="4000" i="1" dirty="0">
                <a:latin typeface="Arial Black" pitchFamily="34" charset="0"/>
              </a:rPr>
              <a:t>When my older brother substituted fresh eggs for our hard-boiled Easter eggs, he didn’t realize our father would take the first crack at hiding them</a:t>
            </a:r>
            <a:r>
              <a:rPr lang="en-US" sz="4000" dirty="0">
                <a:latin typeface="Arial Black" pitchFamily="34" charset="0"/>
              </a:rPr>
              <a:t>. </a:t>
            </a:r>
            <a:endParaRPr lang="en-US" sz="4000" dirty="0">
              <a:latin typeface="Arial" pitchFamily="34" charset="0"/>
              <a:cs typeface="Arial" pitchFamily="34" charset="0"/>
            </a:endParaRPr>
          </a:p>
        </p:txBody>
      </p:sp>
    </p:spTree>
    <p:extLst>
      <p:ext uri="{BB962C8B-B14F-4D97-AF65-F5344CB8AC3E}">
        <p14:creationId xmlns:p14="http://schemas.microsoft.com/office/powerpoint/2010/main" val="531785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20840"/>
            <a:ext cx="8458200" cy="3539430"/>
          </a:xfrm>
          <a:prstGeom prst="rect">
            <a:avLst/>
          </a:prstGeom>
        </p:spPr>
        <p:txBody>
          <a:bodyPr wrap="square">
            <a:spAutoFit/>
          </a:bodyPr>
          <a:lstStyle/>
          <a:p>
            <a:r>
              <a:rPr lang="en-US" sz="4800" dirty="0" smtClean="0">
                <a:effectLst>
                  <a:outerShdw blurRad="38100" dist="38100" dir="2700000" algn="tl">
                    <a:srgbClr val="000000">
                      <a:alpha val="43137"/>
                    </a:srgbClr>
                  </a:outerShdw>
                </a:effectLst>
                <a:latin typeface="Showcard Gothic" pitchFamily="82" charset="0"/>
              </a:rPr>
              <a:t>Quotation: </a:t>
            </a:r>
            <a:r>
              <a:rPr lang="en-US" sz="4400" i="1" dirty="0" smtClean="0">
                <a:latin typeface="Eras Bold ITC" pitchFamily="34" charset="0"/>
              </a:rPr>
              <a:t>Hillary </a:t>
            </a:r>
            <a:r>
              <a:rPr lang="en-US" sz="4400" i="1" dirty="0">
                <a:latin typeface="Eras Bold ITC" pitchFamily="34" charset="0"/>
              </a:rPr>
              <a:t>Rodham Clinton once said that “There cannot be true democracy unless women's voices are heard.”</a:t>
            </a:r>
            <a:r>
              <a:rPr lang="en-US" sz="4400" dirty="0"/>
              <a:t>  </a:t>
            </a:r>
          </a:p>
        </p:txBody>
      </p:sp>
    </p:spTree>
    <p:extLst>
      <p:ext uri="{BB962C8B-B14F-4D97-AF65-F5344CB8AC3E}">
        <p14:creationId xmlns:p14="http://schemas.microsoft.com/office/powerpoint/2010/main" val="162875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225" y="1348800"/>
            <a:ext cx="8534400" cy="5509200"/>
          </a:xfrm>
          <a:prstGeom prst="rect">
            <a:avLst/>
          </a:prstGeom>
        </p:spPr>
        <p:txBody>
          <a:bodyPr wrap="square">
            <a:spAutoFit/>
          </a:bodyPr>
          <a:lstStyle/>
          <a:p>
            <a:r>
              <a:rPr lang="en-US" sz="4400" b="1" dirty="0">
                <a:effectLst>
                  <a:outerShdw blurRad="38100" dist="38100" dir="2700000" algn="tl">
                    <a:srgbClr val="000000">
                      <a:alpha val="43137"/>
                    </a:srgbClr>
                  </a:outerShdw>
                </a:effectLst>
                <a:latin typeface="Showcard Gothic" pitchFamily="82" charset="0"/>
              </a:rPr>
              <a:t>Curiosity</a:t>
            </a:r>
            <a:r>
              <a:rPr lang="en-US" sz="4400" b="1" dirty="0">
                <a:effectLst>
                  <a:outerShdw blurRad="38100" dist="38100" dir="2700000" algn="tl">
                    <a:srgbClr val="000000">
                      <a:alpha val="43137"/>
                    </a:srgbClr>
                  </a:outerShdw>
                </a:effectLst>
                <a:latin typeface="Berlin Sans FB Demi" pitchFamily="34" charset="0"/>
              </a:rPr>
              <a:t>:</a:t>
            </a:r>
            <a:r>
              <a:rPr lang="en-US" sz="4400" dirty="0">
                <a:effectLst>
                  <a:outerShdw blurRad="38100" dist="38100" dir="2700000" algn="tl">
                    <a:srgbClr val="000000">
                      <a:alpha val="43137"/>
                    </a:srgbClr>
                  </a:outerShdw>
                </a:effectLst>
                <a:latin typeface="Berlin Sans FB Demi" pitchFamily="34" charset="0"/>
              </a:rPr>
              <a:t> </a:t>
            </a:r>
            <a:r>
              <a:rPr lang="en-US" sz="4400" i="1" dirty="0">
                <a:latin typeface="Berlin Sans FB Demi" pitchFamily="34" charset="0"/>
              </a:rPr>
              <a:t>A duck’s quack doesn’t </a:t>
            </a:r>
            <a:r>
              <a:rPr lang="en-US" sz="4400" i="1" dirty="0" smtClean="0">
                <a:latin typeface="Berlin Sans FB Demi" pitchFamily="34" charset="0"/>
              </a:rPr>
              <a:t>echo</a:t>
            </a:r>
          </a:p>
          <a:p>
            <a:r>
              <a:rPr lang="en-US" sz="4400" i="1" dirty="0" smtClean="0">
                <a:latin typeface="Berlin Sans FB Demi" pitchFamily="34" charset="0"/>
              </a:rPr>
              <a:t>                       Or</a:t>
            </a:r>
          </a:p>
          <a:p>
            <a:r>
              <a:rPr lang="en-US" sz="4400" dirty="0">
                <a:latin typeface="Berlin Sans FB Demi" pitchFamily="34" charset="0"/>
              </a:rPr>
              <a:t>A rooster tattooed on one leg and a pig on the other is said to protect a sailor from drowning. Neither animal can swim.</a:t>
            </a:r>
            <a:br>
              <a:rPr lang="en-US" sz="4400" dirty="0">
                <a:latin typeface="Berlin Sans FB Demi" pitchFamily="34" charset="0"/>
              </a:rPr>
            </a:br>
            <a:endParaRPr lang="en-US" sz="4400" dirty="0">
              <a:latin typeface="Berlin Sans FB Demi" pitchFamily="34" charset="0"/>
            </a:endParaRPr>
          </a:p>
        </p:txBody>
      </p:sp>
    </p:spTree>
    <p:extLst>
      <p:ext uri="{BB962C8B-B14F-4D97-AF65-F5344CB8AC3E}">
        <p14:creationId xmlns:p14="http://schemas.microsoft.com/office/powerpoint/2010/main" val="1086472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1508</TotalTime>
  <Words>745</Words>
  <Application>Microsoft Office PowerPoint</Application>
  <PresentationFormat>On-screen Show (4:3)</PresentationFormat>
  <Paragraphs>48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Waveform</vt:lpstr>
      <vt:lpstr>Introduction Paragraphs</vt:lpstr>
      <vt:lpstr>Introduction Paragraphs</vt:lpstr>
      <vt:lpstr> Your First Sentence: The Hook </vt:lpstr>
      <vt:lpstr>PowerPoint Presentation</vt:lpstr>
      <vt:lpstr>Types of hooks: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about the rest of the introduction paragraph?</vt:lpstr>
      <vt:lpstr>Look at this thesis.</vt:lpstr>
      <vt:lpstr>Now look at the hook.</vt:lpstr>
      <vt:lpstr>?</vt:lpstr>
      <vt:lpstr>Start your essay with a broad/ off topic hook. Then each following sentence should get closer and closer to the point of your essay. Your thesis.</vt:lpstr>
      <vt:lpstr>Whole introduction</vt:lpstr>
      <vt:lpstr>PowerPoint Presentation</vt:lpstr>
      <vt:lpstr>Start your essay with a broad/ off topic hook. Then each following sentence should get closer and closer to the point of your essay. Your thesis.</vt:lpstr>
    </vt:vector>
  </TitlesOfParts>
  <Company>Western Brown Local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Turner, Lori</dc:creator>
  <cp:lastModifiedBy>Administrator</cp:lastModifiedBy>
  <cp:revision>20</cp:revision>
  <dcterms:created xsi:type="dcterms:W3CDTF">2013-01-30T15:54:46Z</dcterms:created>
  <dcterms:modified xsi:type="dcterms:W3CDTF">2017-01-25T17:16:28Z</dcterms:modified>
</cp:coreProperties>
</file>